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258" r:id="rId16"/>
    <p:sldId id="261" r:id="rId17"/>
    <p:sldId id="262" r:id="rId18"/>
    <p:sldId id="304" r:id="rId19"/>
    <p:sldId id="305" r:id="rId20"/>
    <p:sldId id="307" r:id="rId21"/>
    <p:sldId id="308" r:id="rId22"/>
    <p:sldId id="293" r:id="rId23"/>
    <p:sldId id="294" r:id="rId24"/>
    <p:sldId id="309" r:id="rId25"/>
    <p:sldId id="266" r:id="rId26"/>
    <p:sldId id="310" r:id="rId27"/>
    <p:sldId id="264" r:id="rId28"/>
    <p:sldId id="265" r:id="rId29"/>
    <p:sldId id="267" r:id="rId30"/>
    <p:sldId id="268" r:id="rId31"/>
    <p:sldId id="269" r:id="rId32"/>
    <p:sldId id="270" r:id="rId33"/>
    <p:sldId id="311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312" r:id="rId42"/>
    <p:sldId id="273" r:id="rId43"/>
    <p:sldId id="274" r:id="rId44"/>
    <p:sldId id="275" r:id="rId45"/>
    <p:sldId id="276" r:id="rId46"/>
    <p:sldId id="277" r:id="rId47"/>
    <p:sldId id="279" r:id="rId48"/>
    <p:sldId id="278" r:id="rId49"/>
    <p:sldId id="280" r:id="rId50"/>
    <p:sldId id="272" r:id="rId51"/>
    <p:sldId id="271" r:id="rId52"/>
    <p:sldId id="297" r:id="rId53"/>
    <p:sldId id="298" r:id="rId54"/>
    <p:sldId id="303" r:id="rId55"/>
    <p:sldId id="299" r:id="rId56"/>
    <p:sldId id="300" r:id="rId57"/>
    <p:sldId id="302" r:id="rId58"/>
    <p:sldId id="306" r:id="rId59"/>
    <p:sldId id="291" r:id="rId60"/>
    <p:sldId id="281" r:id="rId61"/>
    <p:sldId id="282" r:id="rId62"/>
    <p:sldId id="295" r:id="rId63"/>
    <p:sldId id="29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5" d="100"/>
          <a:sy n="45" d="100"/>
        </p:scale>
        <p:origin x="11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CD66-8E4F-498E-D48B-DF534FA9F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39BA33-8CB0-9B23-65CE-7EB46E68A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B6B3C-3F8C-DB2A-9D47-5E1529ED7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9868-AB29-4833-B42E-CB58818639A2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15AAD-E6F7-554E-2F31-60B79EB83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9548D-8DE5-7DA4-1BBF-74010238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61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8EEC-8493-E2AE-2AAA-8DDCBDA4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F1D20-D4C9-75CD-F44D-36CBEC24C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008EC-5C12-AF5D-0A54-62FD39C12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9868-AB29-4833-B42E-CB58818639A2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BA65C-5498-50D8-A8DC-0AD236073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6C7F0-987A-1E21-95E1-50872566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79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ADE80B-D2FC-26CA-DAE1-23C2A92F6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1E54B-73A9-FDDA-AB40-4315B4957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9F019-200B-8472-40FA-9A703EE1E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9868-AB29-4833-B42E-CB58818639A2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72D85-896D-2C6A-6CF2-986D203A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31F01-CDC5-8C1E-FB0E-3A738388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48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514E0-8B69-5121-BBD1-14A697BB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E197E-309E-E4C5-8CDB-869B761C7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0455A-E2C2-34CD-20B1-43AB1F462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9868-AB29-4833-B42E-CB58818639A2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B0B43-74E4-0D12-0DAE-61E9E701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69444-A17D-C0B8-B2EC-B84DF183C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55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F74D-4D6E-9ED3-54A6-C9C84BFC7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4BA57-8F4A-DA48-164F-51EC7DB4C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BAB6-5AF6-503F-B66A-6DD0B4FA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9868-AB29-4833-B42E-CB58818639A2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44293-6B5F-0C2B-ED82-1DCD92D7B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683C8-0802-6B0E-9A20-807E0A51B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4396-6CF4-33DC-3284-D82B77A81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C20D-2D09-75F2-EC22-9E0407D54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4282C-77A2-026A-B991-7C6253793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D2076-1280-2022-996E-12FCA802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9868-AB29-4833-B42E-CB58818639A2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07E4C-6B54-8DC2-1D64-8DCF71752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06428-C9DA-791C-DEE0-7AB0B03A9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68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995C8-9180-8455-7B36-78F54AFFE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26EBF-3B7E-A254-F158-034B5E047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8CC70-5DD9-3865-ED1F-0A8045B94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68A23-B7F7-6D4B-0794-EF06D43E0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49ABC0-E299-F3C0-8222-7BA2CC129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F9C49-C16A-F7D6-C3CB-C82EC0187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9868-AB29-4833-B42E-CB58818639A2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6CF4E5-1737-F190-AD53-984005543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8C6B8-0926-22D8-718A-8B630526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5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F3296-623E-AB63-3578-A6C42F00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4AE815-A9AF-5FD4-A2E9-43A233C5D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9868-AB29-4833-B42E-CB58818639A2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0A420-4349-3E5B-24A5-6684FDFA4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67AEC-5721-E098-4EAE-27FA1021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0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AA194B-8F3D-0A55-4662-9F00CEE16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9868-AB29-4833-B42E-CB58818639A2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1E3523-720B-F8BD-596C-034B64847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BFDA1-B9AA-4BBE-E457-7DB273B22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9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3E06-5618-1A60-2796-FE8921DC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5FCC2-A118-8CD1-818D-8536926F8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70514-1DFF-54B5-0309-22F00762B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7CB74-A3AD-B114-4307-04F9C49CB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9868-AB29-4833-B42E-CB58818639A2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341D2-AE87-E382-4D63-E3D55C1A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E4391-30B5-35C3-DCA6-29CB6AFF5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11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520C-1B1D-0F08-AB29-CA7B3A0F9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48FC5F-895F-33F1-D92A-699EC5B8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B27BD-0D9A-ED47-0CCA-EFF6054EF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5FC83-6DDF-CCA0-425F-C539EB8E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9868-AB29-4833-B42E-CB58818639A2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D3316-E616-DAFF-4606-07270CF2B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892F0-77E7-EE2F-F0EB-6390487B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8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565DA4-A552-6F80-2E60-66E48814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5F368-19E9-14CF-964C-6142EFDF2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9542-9053-6E3B-E976-F4ADCD9E5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59868-AB29-4833-B42E-CB58818639A2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0DC97-B662-8DED-E3D5-0547171EA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345E8-C3F3-EAC4-3C61-EC50805ED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cplusplus.com/forum/windows/135548/" TargetMode="External"/><Relationship Id="rId3" Type="http://schemas.openxmlformats.org/officeDocument/2006/relationships/hyperlink" Target="https://cppsecrets.com/users/1180211210512111711510411510410111010010148545164103109971051084699111109/Loading-dynamic-libraries-using-ctypes-library-in-python.php" TargetMode="External"/><Relationship Id="rId7" Type="http://schemas.openxmlformats.org/officeDocument/2006/relationships/hyperlink" Target="https://www.ired.team/offensive-security/code-injection-process-injection/process-doppelganging" TargetMode="External"/><Relationship Id="rId2" Type="http://schemas.openxmlformats.org/officeDocument/2006/relationships/hyperlink" Target="https://www.tomshardware.com/how-to/create-python-executable-applica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0x00sec.org/t/pe-file-infection/401" TargetMode="External"/><Relationship Id="rId5" Type="http://schemas.openxmlformats.org/officeDocument/2006/relationships/hyperlink" Target="https://learn.microsoft.com/en-us/office/client-developer/excel/how-to-access-dlls-in-excel" TargetMode="External"/><Relationship Id="rId4" Type="http://schemas.openxmlformats.org/officeDocument/2006/relationships/hyperlink" Target="https://www.add-in-express.com/docs/net-excel-xll-addins.php" TargetMode="External"/><Relationship Id="rId9" Type="http://schemas.openxmlformats.org/officeDocument/2006/relationships/hyperlink" Target="https://isc.sans.edu/diary/Locking+Kernel32dll+As+AntiDebugging+Technique/27444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8CA7-ED2A-C342-7590-D7D05918A0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4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94E1A7-BACB-B5CF-7667-D62CCD9B3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Brandon Gathright</a:t>
            </a:r>
          </a:p>
          <a:p>
            <a:r>
              <a:rPr lang="en-US" dirty="0"/>
              <a:t>Joseph Muir</a:t>
            </a:r>
          </a:p>
          <a:p>
            <a:r>
              <a:rPr lang="en-US" dirty="0"/>
              <a:t>Yukon Peng</a:t>
            </a:r>
          </a:p>
        </p:txBody>
      </p:sp>
    </p:spTree>
    <p:extLst>
      <p:ext uri="{BB962C8B-B14F-4D97-AF65-F5344CB8AC3E}">
        <p14:creationId xmlns:p14="http://schemas.microsoft.com/office/powerpoint/2010/main" val="2989219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F6F7-EF78-64B6-9D93-BFF7FACB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Bi-gram byte feature -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2029A-D9D6-38EC-1827-9D6254A86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374151"/>
                </a:solidFill>
                <a:latin typeface="Söhne"/>
              </a:rPr>
              <a:t>Unique set of every bi-gram byte encountered in all samples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374151"/>
                </a:solidFill>
                <a:latin typeface="Söhne"/>
              </a:rPr>
              <a:t>Selected top 200 most influential bi-gram bytes from the unique set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374151"/>
                </a:solidFill>
                <a:latin typeface="Söhne"/>
              </a:rPr>
              <a:t>We selected the features using the </a:t>
            </a:r>
            <a:r>
              <a:rPr lang="en-US" dirty="0" err="1"/>
              <a:t>RandomForest</a:t>
            </a:r>
            <a:r>
              <a:rPr lang="en-US" dirty="0"/>
              <a:t> (</a:t>
            </a:r>
            <a:r>
              <a:rPr lang="en-US" altLang="zh-CN" dirty="0" err="1"/>
              <a:t>n_</a:t>
            </a:r>
            <a:r>
              <a:rPr lang="en-US" dirty="0" err="1"/>
              <a:t>estimators</a:t>
            </a:r>
            <a:r>
              <a:rPr lang="en-US" dirty="0"/>
              <a:t>=1000, </a:t>
            </a:r>
            <a:r>
              <a:rPr lang="en-US" dirty="0" err="1"/>
              <a:t>max_depth</a:t>
            </a:r>
            <a:r>
              <a:rPr lang="en-US" dirty="0"/>
              <a:t>=5) 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classifier</a:t>
            </a: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374151"/>
                </a:solidFill>
                <a:latin typeface="Söhne"/>
              </a:rPr>
              <a:t>One-hot encoded each of the sample with the presence of each selected bi-gram byte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dirty="0">
                <a:solidFill>
                  <a:srgbClr val="374151"/>
                </a:solidFill>
                <a:latin typeface="Söhne"/>
              </a:rPr>
            </a:br>
            <a:endParaRPr lang="en-US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243993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F6F7-EF78-64B6-9D93-BFF7FACB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Bi-gram opcode feature -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2029A-D9D6-38EC-1827-9D6254A86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374151"/>
                </a:solidFill>
                <a:latin typeface="Söhne"/>
              </a:rPr>
              <a:t>Unique set of every bi-gram opcode encountered in all samples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374151"/>
                </a:solidFill>
                <a:latin typeface="Söhne"/>
              </a:rPr>
              <a:t>Selected top 100 most influential bi-gram 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opcodes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from the unique set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374151"/>
                </a:solidFill>
                <a:latin typeface="Söhne"/>
              </a:rPr>
              <a:t>We selected the features using the </a:t>
            </a:r>
            <a:r>
              <a:rPr lang="en-US" dirty="0" err="1"/>
              <a:t>RandomForest</a:t>
            </a:r>
            <a:r>
              <a:rPr lang="en-US" dirty="0"/>
              <a:t> (</a:t>
            </a:r>
            <a:r>
              <a:rPr lang="en-US" altLang="zh-CN" dirty="0" err="1"/>
              <a:t>n_</a:t>
            </a:r>
            <a:r>
              <a:rPr lang="en-US" dirty="0" err="1"/>
              <a:t>estimators</a:t>
            </a:r>
            <a:r>
              <a:rPr lang="en-US" dirty="0"/>
              <a:t>=1000, </a:t>
            </a:r>
            <a:r>
              <a:rPr lang="en-US" dirty="0" err="1"/>
              <a:t>max_depth</a:t>
            </a:r>
            <a:r>
              <a:rPr lang="en-US" dirty="0"/>
              <a:t>=5) 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classifier</a:t>
            </a: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374151"/>
                </a:solidFill>
                <a:latin typeface="Söhne"/>
              </a:rPr>
              <a:t>One-hot encoded each of the sample with the presence of each selected bi-gram opcodes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dirty="0">
                <a:solidFill>
                  <a:srgbClr val="374151"/>
                </a:solidFill>
                <a:latin typeface="Söhne"/>
              </a:rPr>
            </a:br>
            <a:endParaRPr lang="en-US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559358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F6F7-EF78-64B6-9D93-BFF7FACB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Tri-gram opcode feature -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2029A-D9D6-38EC-1827-9D6254A86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374151"/>
                </a:solidFill>
                <a:latin typeface="Söhne"/>
              </a:rPr>
              <a:t>Unique set of every tri-gram opcode encountered in all samples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374151"/>
                </a:solidFill>
                <a:latin typeface="Söhne"/>
              </a:rPr>
              <a:t>Selected top 100 most influential bi-gram 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opcodes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from the unique set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374151"/>
                </a:solidFill>
                <a:latin typeface="Söhne"/>
              </a:rPr>
              <a:t>We selected the features using the </a:t>
            </a:r>
            <a:r>
              <a:rPr lang="en-US" dirty="0" err="1"/>
              <a:t>RandomForest</a:t>
            </a:r>
            <a:r>
              <a:rPr lang="en-US" dirty="0"/>
              <a:t> (</a:t>
            </a:r>
            <a:r>
              <a:rPr lang="en-US" altLang="zh-CN" dirty="0" err="1"/>
              <a:t>n_</a:t>
            </a:r>
            <a:r>
              <a:rPr lang="en-US" dirty="0" err="1"/>
              <a:t>estimators</a:t>
            </a:r>
            <a:r>
              <a:rPr lang="en-US" dirty="0"/>
              <a:t>=1000, </a:t>
            </a:r>
            <a:r>
              <a:rPr lang="en-US" dirty="0" err="1"/>
              <a:t>max_depth</a:t>
            </a:r>
            <a:r>
              <a:rPr lang="en-US" dirty="0"/>
              <a:t>=5) 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classifier</a:t>
            </a: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374151"/>
                </a:solidFill>
                <a:latin typeface="Söhne"/>
              </a:rPr>
              <a:t>One-hot encoded each of the sample with the presence of each selected tri-gram opcodes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dirty="0">
                <a:solidFill>
                  <a:srgbClr val="374151"/>
                </a:solidFill>
                <a:latin typeface="Söhne"/>
              </a:rPr>
            </a:br>
            <a:endParaRPr lang="en-US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4170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F6F7-EF78-64B6-9D93-BFF7FACB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Tri-gram opcode feature -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2029A-D9D6-38EC-1827-9D6254A86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374151"/>
                </a:solidFill>
                <a:latin typeface="Söhne"/>
              </a:rPr>
              <a:t>Unique set of every tri-gram opcode encountered in all samples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374151"/>
                </a:solidFill>
                <a:latin typeface="Söhne"/>
              </a:rPr>
              <a:t>Selected top 100 most influential bi-gram 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opcodes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from the unique set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374151"/>
                </a:solidFill>
                <a:latin typeface="Söhne"/>
              </a:rPr>
              <a:t>We selected the features using the </a:t>
            </a:r>
            <a:r>
              <a:rPr lang="en-US" dirty="0" err="1"/>
              <a:t>RandomForest</a:t>
            </a:r>
            <a:r>
              <a:rPr lang="en-US" dirty="0"/>
              <a:t> (</a:t>
            </a:r>
            <a:r>
              <a:rPr lang="en-US" altLang="zh-CN" dirty="0" err="1"/>
              <a:t>n_</a:t>
            </a:r>
            <a:r>
              <a:rPr lang="en-US" dirty="0" err="1"/>
              <a:t>estimators</a:t>
            </a:r>
            <a:r>
              <a:rPr lang="en-US" dirty="0"/>
              <a:t>=1000, </a:t>
            </a:r>
            <a:r>
              <a:rPr lang="en-US" dirty="0" err="1"/>
              <a:t>max_depth</a:t>
            </a:r>
            <a:r>
              <a:rPr lang="en-US" dirty="0"/>
              <a:t>=5) 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classifier</a:t>
            </a: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374151"/>
                </a:solidFill>
                <a:latin typeface="Söhne"/>
              </a:rPr>
              <a:t>One-hot encoded each of the sample with the presence of each selected tri-gram opcodes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dirty="0">
                <a:solidFill>
                  <a:srgbClr val="374151"/>
                </a:solidFill>
                <a:latin typeface="Söhne"/>
              </a:rPr>
            </a:br>
            <a:endParaRPr lang="en-US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09522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F6F7-EF78-64B6-9D93-BFF7FACB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2029A-D9D6-38EC-1827-9D6254A86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374151"/>
                </a:solidFill>
                <a:latin typeface="Söhne"/>
              </a:rPr>
              <a:t>Any time the header feature is not there we have it encoded as 0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374151"/>
                </a:solidFill>
                <a:latin typeface="Söhne"/>
              </a:rPr>
              <a:t>We don’t have a pipeline for checking different features yet like some of the other teams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374151"/>
                </a:solidFill>
                <a:latin typeface="Söhne"/>
              </a:rPr>
              <a:t>We don’t have the confidence interval like other team for more explainable results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374151"/>
                </a:solidFill>
                <a:latin typeface="Söhne"/>
              </a:rPr>
              <a:t>Small dataset not representative of real-world samples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374151"/>
                </a:solidFill>
                <a:latin typeface="Söhne"/>
              </a:rPr>
              <a:t>We are only analyzing the first 50,000 bytes of the file</a:t>
            </a:r>
          </a:p>
          <a:p>
            <a:pPr>
              <a:lnSpc>
                <a:spcPct val="100000"/>
              </a:lnSpc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881904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E9B0-DC28-AD6F-AC22-81DBE9E4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C02253A-8266-0344-C1C1-DF74BC64EB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51" y="1825625"/>
            <a:ext cx="564829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806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1930-87CE-3868-C45E-41C97DA23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1463655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7B6E4-8699-AA2C-A633-10A199CA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6ED1-79D1-B6CF-9CD2-DEF9FE641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novel method of generating adversarial samples that bypass ML-based static antiviruses from other teams. </a:t>
            </a:r>
          </a:p>
          <a:p>
            <a:endParaRPr lang="en-US" dirty="0"/>
          </a:p>
          <a:p>
            <a:r>
              <a:rPr lang="en-US" dirty="0"/>
              <a:t>Must take any Windows virus and modify it to evade detection </a:t>
            </a:r>
          </a:p>
          <a:p>
            <a:endParaRPr lang="en-US" dirty="0"/>
          </a:p>
          <a:p>
            <a:r>
              <a:rPr lang="en-US" dirty="0"/>
              <a:t>Must retain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2754636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4294-200F-83FC-DA5B-53DC9DAF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FDB2-0A91-07B6-0BD0-117B8C882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Comparing all papers covering in this class, Dr. </a:t>
            </a:r>
            <a:r>
              <a:rPr lang="en-US" dirty="0" err="1"/>
              <a:t>Botacin’s</a:t>
            </a:r>
            <a:r>
              <a:rPr lang="en-US" dirty="0"/>
              <a:t> method proved to yield the highest evasion rates.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decided to take the existing example on Github and augment it with improvements.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55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6617-A08A-C0D6-F1DE-192CBAA5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DD30-3F33-08E6-18FC-603451BA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Combined Dr. </a:t>
            </a:r>
            <a:r>
              <a:rPr lang="en-US" dirty="0" err="1"/>
              <a:t>Botacin’s</a:t>
            </a:r>
            <a:r>
              <a:rPr lang="en-US" dirty="0"/>
              <a:t> filesystem.exe and inmemory.dll droppers into a single dropper that: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Compiled into an executable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Contained a single resource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XOR decrypted the resource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Base64 decoded the resource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Wrote the resource to file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Launched the resource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Dynamically loaded 90% of APIs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Encoded strings as int arrays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Mimicked the NTDLL.dll</a:t>
            </a:r>
          </a:p>
        </p:txBody>
      </p:sp>
    </p:spTree>
    <p:extLst>
      <p:ext uri="{BB962C8B-B14F-4D97-AF65-F5344CB8AC3E}">
        <p14:creationId xmlns:p14="http://schemas.microsoft.com/office/powerpoint/2010/main" val="298513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7B6E4-8699-AA2C-A633-10A199CA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6ED1-79D1-B6CF-9CD2-DEF9FE641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RandomForest</a:t>
            </a:r>
            <a:r>
              <a:rPr lang="en-US" dirty="0"/>
              <a:t> (</a:t>
            </a:r>
            <a:r>
              <a:rPr lang="en-US" altLang="zh-CN" dirty="0" err="1"/>
              <a:t>n_</a:t>
            </a:r>
            <a:r>
              <a:rPr lang="en-US" dirty="0" err="1"/>
              <a:t>estimators</a:t>
            </a:r>
            <a:r>
              <a:rPr lang="en-US" dirty="0"/>
              <a:t>=1000, </a:t>
            </a:r>
            <a:r>
              <a:rPr lang="en-US" dirty="0" err="1"/>
              <a:t>max_depth</a:t>
            </a:r>
            <a:r>
              <a:rPr lang="en-US" dirty="0"/>
              <a:t>=5)</a:t>
            </a:r>
          </a:p>
          <a:p>
            <a:r>
              <a:rPr lang="en-US" dirty="0"/>
              <a:t>Dataset:</a:t>
            </a:r>
          </a:p>
          <a:p>
            <a:pPr marL="457200" lvl="1" indent="0">
              <a:buNone/>
            </a:pPr>
            <a:r>
              <a:rPr lang="en-US" dirty="0"/>
              <a:t>1000 - Windows default binaries </a:t>
            </a:r>
          </a:p>
          <a:p>
            <a:pPr marL="457200" lvl="1" indent="0">
              <a:buNone/>
            </a:pPr>
            <a:r>
              <a:rPr lang="en-US" dirty="0"/>
              <a:t>500 - Vendor 64-bit binaries </a:t>
            </a:r>
          </a:p>
          <a:p>
            <a:pPr marL="457200" lvl="1" indent="0">
              <a:buNone/>
            </a:pPr>
            <a:r>
              <a:rPr lang="en-US" dirty="0"/>
              <a:t>500 - Vendor 32-bit binaries </a:t>
            </a:r>
          </a:p>
          <a:p>
            <a:pPr marL="457200" lvl="1" indent="0">
              <a:buNone/>
            </a:pPr>
            <a:r>
              <a:rPr lang="en-US" dirty="0"/>
              <a:t>250 - Initial malware samples for adversarial portion</a:t>
            </a:r>
          </a:p>
          <a:p>
            <a:pPr marL="457200" lvl="1" indent="0">
              <a:buNone/>
            </a:pPr>
            <a:r>
              <a:rPr lang="en-US" dirty="0"/>
              <a:t>250 - Our adversarial samples </a:t>
            </a:r>
          </a:p>
          <a:p>
            <a:pPr marL="457200" lvl="1" indent="0">
              <a:buNone/>
            </a:pPr>
            <a:r>
              <a:rPr lang="en-US" dirty="0"/>
              <a:t>500 - Most recent malwares uploaded in last week (malware bazar)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95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Attack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APIs from inmemory.dll</a:t>
            </a:r>
          </a:p>
        </p:txBody>
      </p:sp>
      <p:pic>
        <p:nvPicPr>
          <p:cNvPr id="4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E593527-C12F-D889-201C-F894BF4D3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02" y="2272562"/>
            <a:ext cx="6438996" cy="427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19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Attack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Encoded API strings from inmemory.dll</a:t>
            </a:r>
          </a:p>
        </p:txBody>
      </p:sp>
      <p:pic>
        <p:nvPicPr>
          <p:cNvPr id="4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450F95-2ADC-E4FB-7891-79EA545E5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43" y="2507713"/>
            <a:ext cx="8563714" cy="265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22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98E3-1EDE-0E6D-7A4D-CE66E43E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Attack Visualization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350063E-446A-63AC-024C-7304CBB07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85" y="2734146"/>
            <a:ext cx="8438630" cy="388817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8499C-296A-A879-4905-742F993D257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 array decoder, XOR </a:t>
            </a:r>
            <a:r>
              <a:rPr lang="en-US" dirty="0" err="1"/>
              <a:t>decrypter</a:t>
            </a:r>
            <a:r>
              <a:rPr lang="en-US" dirty="0"/>
              <a:t>, and Base64 decoder from filesystem.exe</a:t>
            </a:r>
          </a:p>
        </p:txBody>
      </p:sp>
    </p:spTree>
    <p:extLst>
      <p:ext uri="{BB962C8B-B14F-4D97-AF65-F5344CB8AC3E}">
        <p14:creationId xmlns:p14="http://schemas.microsoft.com/office/powerpoint/2010/main" val="1053332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98E3-1EDE-0E6D-7A4D-CE66E43E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Attack Visualization</a:t>
            </a:r>
          </a:p>
        </p:txBody>
      </p:sp>
      <p:pic>
        <p:nvPicPr>
          <p:cNvPr id="17" name="Content Placeholder 16" descr="Text&#10;&#10;Description automatically generated">
            <a:extLst>
              <a:ext uri="{FF2B5EF4-FFF2-40B4-BE49-F238E27FC236}">
                <a16:creationId xmlns:a16="http://schemas.microsoft.com/office/drawing/2014/main" id="{3A9CC05F-6807-FAE8-3884-6573D1EE4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20" y="2802127"/>
            <a:ext cx="4658375" cy="3448531"/>
          </a:xfr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455F27B8-8599-2EF7-D3DD-36FCAAE15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692" y="2349627"/>
            <a:ext cx="4334480" cy="43535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DBFED-5031-B96E-F0D8-02E8E51AAE8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 program combined from filesystem.exe and inmemory.dll</a:t>
            </a:r>
          </a:p>
        </p:txBody>
      </p:sp>
    </p:spTree>
    <p:extLst>
      <p:ext uri="{BB962C8B-B14F-4D97-AF65-F5344CB8AC3E}">
        <p14:creationId xmlns:p14="http://schemas.microsoft.com/office/powerpoint/2010/main" val="2463179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E9B0-DC28-AD6F-AC22-81DBE9E4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3B9E0-1B8B-E788-951C-CDE48E5BE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list of improvements added: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Removed all remaining but 3 static APIs from original attack</a:t>
            </a:r>
          </a:p>
          <a:p>
            <a:pPr marL="1371600" lvl="2" indent="-457200">
              <a:buFont typeface="+mj-lt"/>
              <a:buAutoNum type="romanLcPeriod"/>
            </a:pPr>
            <a:r>
              <a:rPr lang="en-US" dirty="0" err="1"/>
              <a:t>GetModuleHandleA</a:t>
            </a:r>
            <a:endParaRPr lang="en-US" dirty="0"/>
          </a:p>
          <a:p>
            <a:pPr marL="1428750" lvl="2" indent="-514350">
              <a:buFont typeface="+mj-lt"/>
              <a:buAutoNum type="romanLcPeriod"/>
            </a:pPr>
            <a:r>
              <a:rPr lang="en-US" dirty="0" err="1"/>
              <a:t>GetProcAddress</a:t>
            </a:r>
            <a:endParaRPr lang="en-US" dirty="0"/>
          </a:p>
          <a:p>
            <a:pPr marL="1428750" lvl="2" indent="-514350">
              <a:buFont typeface="+mj-lt"/>
              <a:buAutoNum type="romanLcPeriod"/>
            </a:pPr>
            <a:r>
              <a:rPr lang="en-US" dirty="0" err="1"/>
              <a:t>LoadLibraryA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Replaced original handle reference to Kernel32.dll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Further encrypted the int arrays by applying ROT1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Implemented manual Base64 decoding</a:t>
            </a:r>
          </a:p>
        </p:txBody>
      </p:sp>
    </p:spTree>
    <p:extLst>
      <p:ext uri="{BB962C8B-B14F-4D97-AF65-F5344CB8AC3E}">
        <p14:creationId xmlns:p14="http://schemas.microsoft.com/office/powerpoint/2010/main" val="2344274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3346-F92A-944A-2575-2BE5B0A7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Visualization</a:t>
            </a:r>
          </a:p>
        </p:txBody>
      </p:sp>
      <p:pic>
        <p:nvPicPr>
          <p:cNvPr id="7" name="Content Placeholder 6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0F79E74D-E484-C5DC-7335-406892AB7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205" y="2499800"/>
            <a:ext cx="5363323" cy="367716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16CC0-C557-5424-44FA-14A55E740DB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Added dynamic APIs for:</a:t>
            </a:r>
          </a:p>
          <a:p>
            <a:pPr lvl="1"/>
            <a:r>
              <a:rPr lang="en-US" dirty="0" err="1"/>
              <a:t>GetProcAddress</a:t>
            </a:r>
            <a:endParaRPr lang="en-US" dirty="0"/>
          </a:p>
          <a:p>
            <a:pPr lvl="1"/>
            <a:r>
              <a:rPr lang="en-US" dirty="0" err="1"/>
              <a:t>Strlen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754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3346-F92A-944A-2575-2BE5B0A7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Visualization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A83D573-93A7-385F-9C47-C60B05B27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867" y="3074351"/>
            <a:ext cx="6553200" cy="34185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E9E5B-B4C8-14B8-52EE-28B8EF67102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Changed handle to kernel32.dll from </a:t>
            </a:r>
            <a:r>
              <a:rPr lang="en-US" dirty="0" err="1"/>
              <a:t>LoadLIbraryA</a:t>
            </a:r>
            <a:r>
              <a:rPr lang="en-US" dirty="0"/>
              <a:t> to </a:t>
            </a:r>
            <a:r>
              <a:rPr lang="en-US" dirty="0" err="1"/>
              <a:t>GetModuleHandleA</a:t>
            </a:r>
            <a:endParaRPr lang="en-US" dirty="0"/>
          </a:p>
          <a:p>
            <a:r>
              <a:rPr lang="en-US" dirty="0"/>
              <a:t>Loaded dynamic APIs for:</a:t>
            </a:r>
          </a:p>
          <a:p>
            <a:pPr lvl="1"/>
            <a:r>
              <a:rPr lang="en-US" dirty="0" err="1"/>
              <a:t>GetProcAddress</a:t>
            </a:r>
            <a:endParaRPr lang="en-US" dirty="0"/>
          </a:p>
          <a:p>
            <a:pPr lvl="1"/>
            <a:r>
              <a:rPr lang="en-US" dirty="0" err="1"/>
              <a:t>Strlen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210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3346-F92A-944A-2575-2BE5B0A7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Visualization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409F10A-B260-71CA-01DF-3FF3F5CF9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08" y="3522134"/>
            <a:ext cx="8322987" cy="32181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CB96C-3713-1E49-6A83-C6457448E70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Encoded all strings with ROT1</a:t>
            </a:r>
          </a:p>
          <a:p>
            <a:r>
              <a:rPr lang="en-US" dirty="0"/>
              <a:t>Added encoded strings for:</a:t>
            </a:r>
          </a:p>
          <a:p>
            <a:pPr lvl="1"/>
            <a:r>
              <a:rPr lang="en-US" dirty="0"/>
              <a:t>Base64 decoding table</a:t>
            </a:r>
          </a:p>
          <a:p>
            <a:pPr lvl="1"/>
            <a:r>
              <a:rPr lang="en-US" dirty="0" err="1"/>
              <a:t>GetProcAddress</a:t>
            </a:r>
            <a:endParaRPr lang="en-US" dirty="0"/>
          </a:p>
          <a:p>
            <a:pPr lvl="1"/>
            <a:r>
              <a:rPr lang="en-US" dirty="0" err="1"/>
              <a:t>Strlen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951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3346-F92A-944A-2575-2BE5B0A7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Visualization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27216BE-849E-C148-B0BC-EE44E876A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87" y="2375534"/>
            <a:ext cx="4232996" cy="435133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51071DA-4946-5E2B-E820-06D726E22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81" y="3088911"/>
            <a:ext cx="4439270" cy="29245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8D617-5642-7371-4E1F-2A125BCE5AB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Implemented manual Base64 decoder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9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B646-4C73-B174-E071-D087189BB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36275-1230-BD83-524D-FE95F9913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VirusTotal</a:t>
            </a:r>
            <a:r>
              <a:rPr lang="en-US" dirty="0"/>
              <a:t> of Evade1-0000 before and after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AED2E5-255F-2A76-7417-DAF4C9A74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67" y="2514600"/>
            <a:ext cx="4860202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1E8044B-9CAD-AB50-9C8C-11C6EB4B5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1" y="2514600"/>
            <a:ext cx="4870644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A3241-A039-B967-177D-44E673AFF8F6}"/>
              </a:ext>
            </a:extLst>
          </p:cNvPr>
          <p:cNvSpPr txBox="1"/>
          <p:nvPr/>
        </p:nvSpPr>
        <p:spPr>
          <a:xfrm>
            <a:off x="2785115" y="5334000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433BE-C890-09BF-F526-603B51AB1757}"/>
              </a:ext>
            </a:extLst>
          </p:cNvPr>
          <p:cNvSpPr txBox="1"/>
          <p:nvPr/>
        </p:nvSpPr>
        <p:spPr>
          <a:xfrm>
            <a:off x="8415520" y="5334000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81060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6617-A08A-C0D6-F1DE-192CBAA5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-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DD30-3F33-08E6-18FC-603451BA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414 features in total extracted</a:t>
            </a:r>
          </a:p>
          <a:p>
            <a:r>
              <a:rPr lang="en-US" dirty="0"/>
              <a:t>14 header features </a:t>
            </a:r>
          </a:p>
          <a:p>
            <a:r>
              <a:rPr lang="en-US" dirty="0"/>
              <a:t>200 bi-gram byte features  </a:t>
            </a:r>
          </a:p>
          <a:p>
            <a:r>
              <a:rPr lang="en-US" dirty="0"/>
              <a:t>100 bi-gram opcode features </a:t>
            </a:r>
          </a:p>
          <a:p>
            <a:r>
              <a:rPr lang="en-US" dirty="0"/>
              <a:t>100 tri-gram opcode features  </a:t>
            </a:r>
          </a:p>
          <a:p>
            <a:pPr marL="0" indent="0">
              <a:buNone/>
            </a:pPr>
            <a:r>
              <a:rPr lang="en-US" altLang="zh-CN" dirty="0"/>
              <a:t>n-gram: </a:t>
            </a:r>
            <a:r>
              <a:rPr lang="en-US" dirty="0"/>
              <a:t>sequence of </a:t>
            </a:r>
            <a:r>
              <a:rPr lang="en-US" dirty="0" err="1"/>
              <a:t>of</a:t>
            </a:r>
            <a:r>
              <a:rPr lang="en-US" dirty="0"/>
              <a:t> n adjacent bytes within the binary file. Frequency is computed. This can help capture the semantics of each file.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86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2800-A50A-0405-E2C4-CFF529A8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3E57B-49AD-486A-DFF2-62FACAE0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Hybrid Analysis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D5E5C7-AAE9-23BC-12B8-8F6B5008C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1690688"/>
            <a:ext cx="4457699" cy="469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672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35F4-B6D9-1888-7B5B-ECD1CD18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16838-4405-31D0-B333-91AE730E2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Sandbox Execution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714D19-BF44-814D-45CD-66E992404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493" y="2288478"/>
            <a:ext cx="8629014" cy="420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369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3D560-83D7-B935-F854-17766C55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Additional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2BE76-59BA-404D-82F6-8AE46FE9B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Changing nothing and running Evade1-0000 24 hours later</a:t>
            </a:r>
          </a:p>
          <a:p>
            <a:r>
              <a:rPr lang="en-US" dirty="0"/>
              <a:t>Indicates industry information sharing and quick retrain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B639268-CC1A-49D8-73EB-CC1CAA8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800" y="2861232"/>
            <a:ext cx="6634400" cy="36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197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448F-84C1-B663-1F12-B029218E4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CB41-3C32-9FE4-C8A3-A93DEE1B5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list of improvements added: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Manually parsed Kernel32.dll to find </a:t>
            </a:r>
            <a:r>
              <a:rPr lang="en-US" dirty="0" err="1"/>
              <a:t>GetProcAddress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dynamic reference for </a:t>
            </a:r>
            <a:r>
              <a:rPr lang="en-US" dirty="0" err="1"/>
              <a:t>LoadLibraryA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Implemented manual computation of int array length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Implemented manual conversion of GETINTRESOURCE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error checking at each stage of dynamic loading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47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Replaced dynamic API for </a:t>
            </a:r>
            <a:r>
              <a:rPr lang="en-US" dirty="0" err="1"/>
              <a:t>GetModuleHandleA</a:t>
            </a:r>
            <a:r>
              <a:rPr lang="en-US" dirty="0"/>
              <a:t> with </a:t>
            </a:r>
            <a:r>
              <a:rPr lang="en-US" dirty="0" err="1"/>
              <a:t>LoadLibraryA</a:t>
            </a:r>
            <a:endParaRPr lang="en-US" dirty="0"/>
          </a:p>
          <a:p>
            <a:r>
              <a:rPr lang="en-US" dirty="0"/>
              <a:t>Removed dynamic API </a:t>
            </a:r>
            <a:r>
              <a:rPr lang="en-US" dirty="0" err="1"/>
              <a:t>strlen</a:t>
            </a:r>
            <a:endParaRPr lang="en-US" dirty="0"/>
          </a:p>
        </p:txBody>
      </p:sp>
      <p:pic>
        <p:nvPicPr>
          <p:cNvPr id="7" name="Picture 6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DA167B03-7067-8BEB-0BEF-285664086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73" y="3335866"/>
            <a:ext cx="8068654" cy="23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81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Replaced encoded string for </a:t>
            </a:r>
            <a:r>
              <a:rPr lang="en-US" dirty="0" err="1"/>
              <a:t>GetModuleHandleA</a:t>
            </a:r>
            <a:r>
              <a:rPr lang="en-US" dirty="0"/>
              <a:t> with </a:t>
            </a:r>
            <a:r>
              <a:rPr lang="en-US" dirty="0" err="1"/>
              <a:t>LoadLibraryA</a:t>
            </a:r>
            <a:endParaRPr lang="en-US" dirty="0"/>
          </a:p>
          <a:p>
            <a:r>
              <a:rPr lang="en-US" dirty="0"/>
              <a:t>Removed encoded string for </a:t>
            </a:r>
            <a:r>
              <a:rPr lang="en-US" dirty="0" err="1"/>
              <a:t>strlen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99280E6-327B-36A4-3F94-B196AC630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22" y="3111028"/>
            <a:ext cx="10593278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81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manual int array size calculation</a:t>
            </a:r>
          </a:p>
          <a:p>
            <a:r>
              <a:rPr lang="en-US" dirty="0"/>
              <a:t>Implemented manual </a:t>
            </a:r>
            <a:r>
              <a:rPr lang="en-US" dirty="0" err="1"/>
              <a:t>strcmp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7DAC063-CFFD-4417-BB02-33751BB59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84" y="3130659"/>
            <a:ext cx="3965631" cy="291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58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Removed dynamic loading for </a:t>
            </a:r>
            <a:r>
              <a:rPr lang="en-US" dirty="0" err="1"/>
              <a:t>GetModuleHandleA</a:t>
            </a:r>
            <a:r>
              <a:rPr lang="en-US" dirty="0"/>
              <a:t> and </a:t>
            </a:r>
            <a:r>
              <a:rPr lang="en-US" dirty="0" err="1"/>
              <a:t>strlen</a:t>
            </a:r>
            <a:endParaRPr lang="en-US" dirty="0"/>
          </a:p>
          <a:p>
            <a:r>
              <a:rPr lang="en-US" dirty="0"/>
              <a:t>Moved dynamic loading into encapsulated function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679C0D6-2B10-D9F0-4BDF-5A4DA8AA6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692" y="2879169"/>
            <a:ext cx="5782615" cy="38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63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Moved actual dropper into encapsulated function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BAC2E22-3CAB-6DA5-1C39-98850055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324" y="2426328"/>
            <a:ext cx="5655351" cy="42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71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EB79-E092-9B3F-A242-7C8998FF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B4FDE-EF92-733D-9832-2576F0B60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Simplified main by calling encapsulated functions</a:t>
            </a:r>
          </a:p>
          <a:p>
            <a:r>
              <a:rPr lang="en-US" dirty="0"/>
              <a:t>Replaced handle to ke32 with </a:t>
            </a:r>
            <a:r>
              <a:rPr lang="en-US" dirty="0" err="1"/>
              <a:t>LoadLibraryA</a:t>
            </a:r>
            <a:endParaRPr lang="en-US" dirty="0"/>
          </a:p>
          <a:p>
            <a:r>
              <a:rPr lang="en-US" dirty="0"/>
              <a:t>Manually parsed k32 to find base address for </a:t>
            </a:r>
            <a:r>
              <a:rPr lang="en-US" dirty="0" err="1"/>
              <a:t>GetProcAddress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A4D8846-120F-59C5-AE84-CB3B628FD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97" y="3276599"/>
            <a:ext cx="6546205" cy="349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10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6617-A08A-C0D6-F1DE-192CBAA5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DD30-3F33-08E6-18FC-603451BA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run </a:t>
            </a:r>
            <a:r>
              <a:rPr lang="en-US" dirty="0" err="1"/>
              <a:t>pe.get_data</a:t>
            </a:r>
            <a:r>
              <a:rPr lang="en-US" dirty="0"/>
              <a:t>() </a:t>
            </a:r>
          </a:p>
          <a:p>
            <a:endParaRPr lang="en-US" dirty="0"/>
          </a:p>
          <a:p>
            <a:r>
              <a:rPr lang="en-US" b="1" dirty="0"/>
              <a:t>if </a:t>
            </a:r>
            <a:r>
              <a:rPr lang="en-US" b="1" dirty="0" err="1"/>
              <a:t>pe.OPTIONAL_HEADER.SizeOfCode</a:t>
            </a:r>
            <a:r>
              <a:rPr lang="en-US" b="1" dirty="0"/>
              <a:t> &gt; </a:t>
            </a:r>
            <a:r>
              <a:rPr lang="en-US" b="1" dirty="0" err="1"/>
              <a:t>maxBytes</a:t>
            </a:r>
            <a:r>
              <a:rPr lang="en-US" b="1" dirty="0"/>
              <a:t> (50,000 for our test)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 err="1"/>
              <a:t>byte_file</a:t>
            </a:r>
            <a:r>
              <a:rPr lang="en-US" sz="2400" dirty="0"/>
              <a:t> = </a:t>
            </a:r>
            <a:r>
              <a:rPr lang="en-US" sz="2400" dirty="0" err="1"/>
              <a:t>pe.get_data</a:t>
            </a:r>
            <a:r>
              <a:rPr lang="en-US" sz="2400" dirty="0"/>
              <a:t>(</a:t>
            </a:r>
            <a:r>
              <a:rPr lang="en-US" sz="2400" dirty="0" err="1"/>
              <a:t>pe.OPTIONAL_HEADER.BaseOfCode</a:t>
            </a:r>
            <a:r>
              <a:rPr lang="en-US" sz="2400" dirty="0"/>
              <a:t>, MAX_BYTES)</a:t>
            </a:r>
          </a:p>
          <a:p>
            <a:pPr marL="685800" lvl="2">
              <a:spcBef>
                <a:spcPts val="1000"/>
              </a:spcBef>
            </a:pPr>
            <a:endParaRPr lang="en-US" sz="2400" dirty="0"/>
          </a:p>
          <a:p>
            <a:pPr marL="228600" lvl="1">
              <a:spcBef>
                <a:spcPts val="1000"/>
              </a:spcBef>
            </a:pPr>
            <a:r>
              <a:rPr lang="en-US" sz="2800" b="1" dirty="0"/>
              <a:t>else: 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 err="1"/>
              <a:t>byte_file</a:t>
            </a:r>
            <a:r>
              <a:rPr lang="en-US" sz="2400" dirty="0"/>
              <a:t> = </a:t>
            </a:r>
            <a:r>
              <a:rPr lang="en-US" sz="2400" dirty="0" err="1"/>
              <a:t>pe.get_data</a:t>
            </a:r>
            <a:r>
              <a:rPr lang="en-US" sz="2400" dirty="0"/>
              <a:t>(</a:t>
            </a:r>
            <a:r>
              <a:rPr lang="en-US" sz="2400" dirty="0" err="1"/>
              <a:t>pe.OPTIONAL_HEADER.BaseOfCode</a:t>
            </a:r>
            <a:r>
              <a:rPr lang="en-US" sz="2400" dirty="0"/>
              <a:t>, </a:t>
            </a:r>
            <a:r>
              <a:rPr lang="en-US" sz="2400" dirty="0" err="1"/>
              <a:t>pe.OPTIONAL_HEADER.SizeOfCode</a:t>
            </a:r>
            <a:r>
              <a:rPr lang="en-US" sz="2400" dirty="0"/>
              <a:t>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60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CFAF4-F3C4-89E4-2719-0DE09764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71F73-5C98-BB08-35CA-E0118CE1C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VirusTotal</a:t>
            </a:r>
            <a:r>
              <a:rPr lang="en-US" dirty="0"/>
              <a:t> of Evade1-0000 (dropped from 21 to 15)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721CE9-A321-09CF-AC8A-6D5AEAC8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660" y="2352752"/>
            <a:ext cx="7252679" cy="421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6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9CE6-091E-B07E-EC9D-4F213E21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14D61-2ABF-9AC8-45AF-62CB57F9B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waiting for results from round 1, attempt to bypass remaining VT antiviruses using dynamic analysis evasion</a:t>
            </a:r>
          </a:p>
          <a:p>
            <a:endParaRPr lang="en-US" dirty="0"/>
          </a:p>
          <a:p>
            <a:r>
              <a:rPr lang="en-US" dirty="0"/>
              <a:t>A list of improvements added: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60 second wait timer before execution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sandbox environment detection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debugger detection</a:t>
            </a:r>
          </a:p>
        </p:txBody>
      </p:sp>
    </p:spTree>
    <p:extLst>
      <p:ext uri="{BB962C8B-B14F-4D97-AF65-F5344CB8AC3E}">
        <p14:creationId xmlns:p14="http://schemas.microsoft.com/office/powerpoint/2010/main" val="611597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E1562-BDAB-CFEF-E0CB-08D5FF266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07408-F3AA-7562-256D-9D0DA5239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new static imports for dynamic analysis evasion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806D435-6336-3F90-0E8F-FCA722C20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690" y="2796373"/>
            <a:ext cx="5022620" cy="231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41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19F1-AD4C-D038-4B56-9FBB12F40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4A753-7773-1280-A654-58D6243A9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Added additional dynamic imports for dynamic analysis evasion:</a:t>
            </a:r>
          </a:p>
          <a:p>
            <a:pPr lvl="1"/>
            <a:r>
              <a:rPr lang="en-US" dirty="0" err="1"/>
              <a:t>GetTickCount</a:t>
            </a:r>
            <a:endParaRPr lang="en-US" dirty="0"/>
          </a:p>
          <a:p>
            <a:pPr lvl="1"/>
            <a:r>
              <a:rPr lang="en-US" dirty="0" err="1"/>
              <a:t>IsProcessorFeaturePresent</a:t>
            </a:r>
            <a:endParaRPr lang="en-US" dirty="0"/>
          </a:p>
          <a:p>
            <a:pPr lvl="1"/>
            <a:r>
              <a:rPr lang="en-US" dirty="0" err="1"/>
              <a:t>GetSystemInfo</a:t>
            </a:r>
            <a:endParaRPr lang="en-US" dirty="0"/>
          </a:p>
          <a:p>
            <a:pPr lvl="1"/>
            <a:r>
              <a:rPr lang="en-US" dirty="0" err="1"/>
              <a:t>CreateFileA</a:t>
            </a:r>
            <a:endParaRPr lang="en-US" dirty="0"/>
          </a:p>
          <a:p>
            <a:pPr lvl="1"/>
            <a:r>
              <a:rPr lang="en-US" dirty="0" err="1"/>
              <a:t>IsDebuggerPresent</a:t>
            </a:r>
            <a:endParaRPr lang="en-US" dirty="0"/>
          </a:p>
          <a:p>
            <a:pPr lvl="1"/>
            <a:r>
              <a:rPr lang="en-US" dirty="0" err="1"/>
              <a:t>CheckRemoteDebuggerPresent</a:t>
            </a:r>
            <a:endParaRPr lang="en-US" dirty="0"/>
          </a:p>
          <a:p>
            <a:pPr lvl="1"/>
            <a:r>
              <a:rPr lang="en-US" dirty="0" err="1"/>
              <a:t>NtQueryInformationrocess</a:t>
            </a:r>
            <a:endParaRPr lang="en-US" dirty="0"/>
          </a:p>
          <a:p>
            <a:pPr lvl="1"/>
            <a:r>
              <a:rPr lang="en-US" dirty="0" err="1"/>
              <a:t>GetCurrentProcess</a:t>
            </a:r>
            <a:endParaRPr lang="en-US" dirty="0"/>
          </a:p>
          <a:p>
            <a:pPr lvl="1"/>
            <a:r>
              <a:rPr lang="en-US" dirty="0" err="1"/>
              <a:t>OpenProcess</a:t>
            </a:r>
            <a:endParaRPr lang="en-US" dirty="0"/>
          </a:p>
          <a:p>
            <a:pPr lvl="1"/>
            <a:r>
              <a:rPr lang="en-US" dirty="0" err="1"/>
              <a:t>GetProcessId</a:t>
            </a:r>
            <a:endParaRPr lang="en-US" dirty="0"/>
          </a:p>
          <a:p>
            <a:pPr lvl="1"/>
            <a:r>
              <a:rPr lang="en-US" dirty="0" err="1"/>
              <a:t>CloseHandle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4633BB-9BD9-826E-A4BB-31B949CB8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479" y="2794001"/>
            <a:ext cx="6396134" cy="315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44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7210-CCC9-83C9-E909-D7A1977C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B103-4DF8-66EE-B74A-FD691EA4A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Added additional encoded API strings for dynamic analysis evasion:</a:t>
            </a:r>
          </a:p>
          <a:p>
            <a:pPr lvl="1"/>
            <a:r>
              <a:rPr lang="en-US" dirty="0" err="1"/>
              <a:t>GetTickCount</a:t>
            </a:r>
            <a:endParaRPr lang="en-US" dirty="0"/>
          </a:p>
          <a:p>
            <a:pPr lvl="1"/>
            <a:r>
              <a:rPr lang="en-US" dirty="0" err="1"/>
              <a:t>IsProcessorFeaturePresent</a:t>
            </a:r>
            <a:endParaRPr lang="en-US" dirty="0"/>
          </a:p>
          <a:p>
            <a:pPr lvl="1"/>
            <a:r>
              <a:rPr lang="en-US" dirty="0" err="1"/>
              <a:t>GetSystemInfo</a:t>
            </a:r>
            <a:endParaRPr lang="en-US" dirty="0"/>
          </a:p>
          <a:p>
            <a:pPr lvl="1"/>
            <a:r>
              <a:rPr lang="en-US" dirty="0" err="1"/>
              <a:t>CreateFileA</a:t>
            </a:r>
            <a:endParaRPr lang="en-US" dirty="0"/>
          </a:p>
          <a:p>
            <a:pPr lvl="1"/>
            <a:r>
              <a:rPr lang="en-US" dirty="0" err="1"/>
              <a:t>IsDebuggerPresent</a:t>
            </a:r>
            <a:endParaRPr lang="en-US" dirty="0"/>
          </a:p>
          <a:p>
            <a:pPr lvl="1"/>
            <a:r>
              <a:rPr lang="en-US" dirty="0" err="1"/>
              <a:t>CheckRemoteDebuggerPresent</a:t>
            </a:r>
            <a:endParaRPr lang="en-US" dirty="0"/>
          </a:p>
          <a:p>
            <a:pPr lvl="1"/>
            <a:r>
              <a:rPr lang="en-US" dirty="0" err="1"/>
              <a:t>NtQueryInformationrocess</a:t>
            </a:r>
            <a:endParaRPr lang="en-US" dirty="0"/>
          </a:p>
          <a:p>
            <a:pPr lvl="1"/>
            <a:r>
              <a:rPr lang="en-US" dirty="0" err="1"/>
              <a:t>GetCurrentProcess</a:t>
            </a:r>
            <a:endParaRPr lang="en-US" dirty="0"/>
          </a:p>
          <a:p>
            <a:pPr lvl="1"/>
            <a:r>
              <a:rPr lang="en-US" dirty="0" err="1"/>
              <a:t>OpenProcess</a:t>
            </a:r>
            <a:endParaRPr lang="en-US" dirty="0"/>
          </a:p>
          <a:p>
            <a:pPr lvl="1"/>
            <a:r>
              <a:rPr lang="en-US" dirty="0" err="1"/>
              <a:t>GetProcessId</a:t>
            </a:r>
            <a:endParaRPr lang="en-US" dirty="0"/>
          </a:p>
          <a:p>
            <a:pPr lvl="1"/>
            <a:r>
              <a:rPr lang="en-US" dirty="0" err="1"/>
              <a:t>CloseHandle</a:t>
            </a:r>
            <a:endParaRPr lang="en-US" dirty="0"/>
          </a:p>
          <a:p>
            <a:pPr lvl="1"/>
            <a:r>
              <a:rPr lang="en-US" dirty="0"/>
              <a:t>Virtual machine drivers</a:t>
            </a:r>
          </a:p>
          <a:p>
            <a:pPr lvl="2"/>
            <a:r>
              <a:rPr lang="en-US" dirty="0" err="1"/>
              <a:t>VBoxGuest</a:t>
            </a:r>
            <a:endParaRPr lang="en-US" dirty="0"/>
          </a:p>
          <a:p>
            <a:pPr lvl="2"/>
            <a:r>
              <a:rPr lang="en-US" dirty="0" err="1"/>
              <a:t>Vmmouse</a:t>
            </a:r>
            <a:endParaRPr lang="en-US" dirty="0"/>
          </a:p>
          <a:p>
            <a:pPr lvl="2"/>
            <a:r>
              <a:rPr lang="en-US" dirty="0" err="1"/>
              <a:t>Vmhgfs</a:t>
            </a:r>
            <a:endParaRPr lang="en-US" dirty="0"/>
          </a:p>
          <a:p>
            <a:pPr lvl="2"/>
            <a:r>
              <a:rPr lang="en-US" dirty="0" err="1"/>
              <a:t>VBoxMouse</a:t>
            </a:r>
            <a:endParaRPr lang="en-US" dirty="0"/>
          </a:p>
          <a:p>
            <a:pPr lvl="2"/>
            <a:r>
              <a:rPr lang="en-US" dirty="0" err="1"/>
              <a:t>VBoxSF</a:t>
            </a:r>
            <a:endParaRPr lang="en-US" dirty="0"/>
          </a:p>
          <a:p>
            <a:pPr lvl="2"/>
            <a:r>
              <a:rPr lang="en-US" dirty="0" err="1"/>
              <a:t>VBoxVideo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5B7893F-65EB-4252-121D-4F53E5F5E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05" y="2246842"/>
            <a:ext cx="7676262" cy="42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494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3301-FB4D-676F-7D73-5E50B392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21B8-EEC8-81FF-A01E-165DF63C9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Loading of new dynamic APIs for dynamic analysis evasion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C76B934-65F9-2833-1825-7ABD9DB36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55" y="2346713"/>
            <a:ext cx="50430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675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0E82-875C-16EC-0D9B-D896CA77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A61F-34D6-BBC4-1C92-5CC04B245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Sandbox environment detection for dynamic analysis evasion (Ch1-3)</a:t>
            </a:r>
          </a:p>
          <a:p>
            <a:pPr lvl="1"/>
            <a:r>
              <a:rPr lang="en-US" sz="2000" dirty="0"/>
              <a:t>Check 1</a:t>
            </a:r>
          </a:p>
          <a:p>
            <a:pPr lvl="2"/>
            <a:r>
              <a:rPr lang="en-US" sz="1800" dirty="0"/>
              <a:t>If virtualization enabled</a:t>
            </a:r>
          </a:p>
          <a:p>
            <a:pPr lvl="1"/>
            <a:r>
              <a:rPr lang="en-US" sz="2000" dirty="0"/>
              <a:t>Check 2</a:t>
            </a:r>
          </a:p>
          <a:p>
            <a:pPr lvl="2"/>
            <a:r>
              <a:rPr lang="en-US" sz="1800" dirty="0"/>
              <a:t>If processor count == 1</a:t>
            </a:r>
          </a:p>
          <a:p>
            <a:pPr lvl="1"/>
            <a:r>
              <a:rPr lang="en-US" sz="2000" dirty="0"/>
              <a:t>Check 3</a:t>
            </a:r>
          </a:p>
          <a:p>
            <a:pPr lvl="2"/>
            <a:r>
              <a:rPr lang="en-US" sz="1800" dirty="0"/>
              <a:t>If any common VM driver present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4441F4A-8CCB-4FDF-A6CC-9E810B18B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067" y="2244405"/>
            <a:ext cx="6612467" cy="450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36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0E82-875C-16EC-0D9B-D896CA77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A61F-34D6-BBC4-1C92-5CC04B245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Sandbox environment detection for dynamic analysis evasion (Ch4-5)</a:t>
            </a:r>
          </a:p>
          <a:p>
            <a:pPr lvl="1"/>
            <a:r>
              <a:rPr lang="en-US" sz="2000" dirty="0"/>
              <a:t>Check 4</a:t>
            </a:r>
          </a:p>
          <a:p>
            <a:pPr lvl="2"/>
            <a:r>
              <a:rPr lang="en-US" sz="1800" dirty="0"/>
              <a:t>If vendor virtualization flags set in CPU</a:t>
            </a:r>
          </a:p>
          <a:p>
            <a:pPr lvl="1"/>
            <a:r>
              <a:rPr lang="en-US" sz="2000" dirty="0"/>
              <a:t>Check 5</a:t>
            </a:r>
          </a:p>
          <a:p>
            <a:pPr lvl="2"/>
            <a:r>
              <a:rPr lang="en-US" sz="1800" dirty="0"/>
              <a:t>If standard virtualization flags are set in CPU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C85AA8E-037F-AE4F-9D4C-784F4916C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922" y="3513667"/>
            <a:ext cx="5932155" cy="32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22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F680-3EBB-1B0A-9D55-4FC034E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F23D1-614D-0A70-0B4A-3B2A92C0B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Debugger detection for dynamic analysis evasion </a:t>
            </a:r>
          </a:p>
          <a:p>
            <a:pPr lvl="1"/>
            <a:r>
              <a:rPr lang="en-US" sz="2000" dirty="0"/>
              <a:t>Check 1</a:t>
            </a:r>
          </a:p>
          <a:p>
            <a:pPr lvl="2"/>
            <a:r>
              <a:rPr lang="en-US" sz="1800" dirty="0" err="1"/>
              <a:t>IsDebuggerPresent</a:t>
            </a:r>
            <a:endParaRPr lang="en-US" sz="1800" dirty="0"/>
          </a:p>
          <a:p>
            <a:pPr lvl="1"/>
            <a:r>
              <a:rPr lang="en-US" sz="2000" dirty="0"/>
              <a:t>Check 2</a:t>
            </a:r>
          </a:p>
          <a:p>
            <a:pPr lvl="2"/>
            <a:r>
              <a:rPr lang="en-US" sz="1800" dirty="0" err="1"/>
              <a:t>CheckRemoteDebuggerPresent</a:t>
            </a:r>
            <a:r>
              <a:rPr lang="en-US" sz="1800" dirty="0"/>
              <a:t> w/ handle to current process</a:t>
            </a:r>
          </a:p>
          <a:p>
            <a:pPr lvl="1"/>
            <a:r>
              <a:rPr lang="en-US" sz="2000" dirty="0"/>
              <a:t>Check 3</a:t>
            </a:r>
          </a:p>
          <a:p>
            <a:pPr lvl="2"/>
            <a:r>
              <a:rPr lang="en-US" sz="1800" dirty="0"/>
              <a:t>Traverse PEB linked-list and fund process block for current process and check if debugger is currently attached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AD7104A-05E8-1FD0-71D6-26949C367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42" y="4157133"/>
            <a:ext cx="6409792" cy="25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04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BF7B8-0976-DEAB-C293-21A460C9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0BD04-DBBE-E598-D459-FCD2F44FC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Modified main to run 1 minute wait, sandbox detection, and debugger detection before running the dropper.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A8E47B0-0975-F256-4589-EA4EF6564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38" y="2666749"/>
            <a:ext cx="6189524" cy="41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35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6617-A08A-C0D6-F1DE-192CBAA5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ASM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DD30-3F33-08E6-18FC-603451BA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get the byte file</a:t>
            </a:r>
          </a:p>
          <a:p>
            <a:endParaRPr lang="en-US" dirty="0"/>
          </a:p>
          <a:p>
            <a:r>
              <a:rPr lang="en-US" dirty="0"/>
              <a:t>Disassemble into ASM using the dis library </a:t>
            </a:r>
          </a:p>
          <a:p>
            <a:endParaRPr lang="en-US" dirty="0"/>
          </a:p>
          <a:p>
            <a:r>
              <a:rPr lang="en-US" dirty="0"/>
              <a:t>Split by new lines to get each instruction line</a:t>
            </a:r>
          </a:p>
          <a:p>
            <a:endParaRPr lang="en-US" dirty="0"/>
          </a:p>
          <a:p>
            <a:r>
              <a:rPr lang="en-US" dirty="0"/>
              <a:t>Split each instruction line to get the opcode</a:t>
            </a:r>
          </a:p>
          <a:p>
            <a:endParaRPr lang="en-US" dirty="0"/>
          </a:p>
          <a:p>
            <a:r>
              <a:rPr lang="en-US" dirty="0"/>
              <a:t> return list of opcodes</a:t>
            </a:r>
          </a:p>
        </p:txBody>
      </p:sp>
    </p:spTree>
    <p:extLst>
      <p:ext uri="{BB962C8B-B14F-4D97-AF65-F5344CB8AC3E}">
        <p14:creationId xmlns:p14="http://schemas.microsoft.com/office/powerpoint/2010/main" val="13952823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81ED-1CC7-5CED-21E0-1AD31331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377D-8726-3D90-ABA9-7EE92BB8D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VirusTotal</a:t>
            </a:r>
            <a:r>
              <a:rPr lang="en-US" dirty="0"/>
              <a:t> of Evade1-0000 (dropped from 15 to 12)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5AA8FA6-7551-7C3E-D94D-997D0F612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774" y="2405610"/>
            <a:ext cx="6770451" cy="377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01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2DBB-C14A-8616-FFD8-50B88CB3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95DDF-59BE-8851-7B6F-A895021DE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Sandbox Execution (bypasses sandbox analysis)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F09BF55-999E-0BF1-BEC6-7896F1EE3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439" y="2344366"/>
            <a:ext cx="8740846" cy="427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9721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9CE6-091E-B07E-EC9D-4F213E21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14D61-2ABF-9AC8-45AF-62CB57F9B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receiving results from round 1</a:t>
            </a:r>
          </a:p>
          <a:p>
            <a:endParaRPr lang="en-US" dirty="0"/>
          </a:p>
          <a:p>
            <a:r>
              <a:rPr lang="en-US" dirty="0"/>
              <a:t>Noticed that not a single sample evaded Yasir’s model</a:t>
            </a:r>
          </a:p>
          <a:p>
            <a:r>
              <a:rPr lang="en-US" dirty="0"/>
              <a:t>Found invalid PE handling in Yasir’s model</a:t>
            </a:r>
          </a:p>
          <a:p>
            <a:r>
              <a:rPr lang="en-US" dirty="0"/>
              <a:t>Exploited Yasir’s model to force a benign classification</a:t>
            </a:r>
          </a:p>
          <a:p>
            <a:endParaRPr lang="en-US" dirty="0"/>
          </a:p>
          <a:p>
            <a:r>
              <a:rPr lang="en-US" dirty="0"/>
              <a:t>A list of improvements added: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Created benign stager that runs after compilation and before execution</a:t>
            </a:r>
          </a:p>
        </p:txBody>
      </p:sp>
    </p:spTree>
    <p:extLst>
      <p:ext uri="{BB962C8B-B14F-4D97-AF65-F5344CB8AC3E}">
        <p14:creationId xmlns:p14="http://schemas.microsoft.com/office/powerpoint/2010/main" val="150887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ED35-8438-B88F-2D06-CA410125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D461C-2AB8-9CA3-C35A-41C6A9596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Vulnerability in Yasir’s model (all errors return benign)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0FDB945-6192-FBD9-B998-FCE201A79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22" y="2410119"/>
            <a:ext cx="7985156" cy="423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41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3184-0F26-03B9-330F-50D61785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1C2FE-7800-9B1E-3C52-24F219267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Vulnerability in Yasir’s model (should use </a:t>
            </a:r>
            <a:r>
              <a:rPr lang="en-US" dirty="0" err="1"/>
              <a:t>hasattr</a:t>
            </a:r>
            <a:r>
              <a:rPr lang="en-US" dirty="0"/>
              <a:t> before accessing </a:t>
            </a:r>
            <a:r>
              <a:rPr lang="en-US" dirty="0" err="1"/>
              <a:t>pe.sections</a:t>
            </a:r>
            <a:r>
              <a:rPr lang="en-US" dirty="0"/>
              <a:t>)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D2EC8BD-3718-8A2A-B400-56676BFF7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94" y="2299580"/>
            <a:ext cx="5493611" cy="446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05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ED35-8438-B88F-2D06-CA410125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D461C-2AB8-9CA3-C35A-41C6A9596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</a:t>
            </a:r>
            <a:r>
              <a:rPr lang="en-US" dirty="0" err="1"/>
              <a:t>Pefile</a:t>
            </a:r>
            <a:r>
              <a:rPr lang="en-US" dirty="0"/>
              <a:t> module gathers sections when calling </a:t>
            </a:r>
            <a:r>
              <a:rPr lang="en-US" dirty="0" err="1"/>
              <a:t>pe.sections</a:t>
            </a:r>
            <a:endParaRPr lang="en-US" dirty="0"/>
          </a:p>
          <a:p>
            <a:r>
              <a:rPr lang="en-US" dirty="0"/>
              <a:t>Directly uses </a:t>
            </a:r>
            <a:r>
              <a:rPr lang="en-US" dirty="0" err="1"/>
              <a:t>NumberOfSections</a:t>
            </a:r>
            <a:r>
              <a:rPr lang="en-US" dirty="0"/>
              <a:t> as count</a:t>
            </a:r>
          </a:p>
          <a:p>
            <a:pPr lvl="1"/>
            <a:r>
              <a:rPr lang="en-US" dirty="0"/>
              <a:t>Either set </a:t>
            </a:r>
            <a:r>
              <a:rPr lang="en-US" dirty="0" err="1"/>
              <a:t>NumberOfSections</a:t>
            </a:r>
            <a:r>
              <a:rPr lang="en-US" dirty="0"/>
              <a:t> to 0 or greater than MAX_SECTIONS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ADA6CC0-6268-2DF2-11FA-5DE5A7DF5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95" b="-1"/>
          <a:stretch/>
        </p:blipFill>
        <p:spPr>
          <a:xfrm>
            <a:off x="2878600" y="3251042"/>
            <a:ext cx="6434800" cy="33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50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ED35-8438-B88F-2D06-CA410125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D461C-2AB8-9CA3-C35A-41C6A9596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Stager created to modify each executable </a:t>
            </a:r>
            <a:r>
              <a:rPr lang="en-US" dirty="0" err="1"/>
              <a:t>NumberOfSections</a:t>
            </a:r>
            <a:endParaRPr lang="en-US" dirty="0"/>
          </a:p>
          <a:p>
            <a:r>
              <a:rPr lang="en-US" dirty="0"/>
              <a:t>Classified as benign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1EBD4D6-21AF-A981-1D89-C77A8E8B5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06" y="2929818"/>
            <a:ext cx="4037051" cy="3129197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FC0EF3-A7DE-8458-0E06-2D26691CF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032" y="2676934"/>
            <a:ext cx="6286768" cy="363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76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81ED-1CC7-5CED-21E0-1AD31331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377D-8726-3D90-ABA9-7EE92BB8D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VirusTotal</a:t>
            </a:r>
            <a:r>
              <a:rPr lang="en-US" dirty="0"/>
              <a:t> of Evade1-0000 (drops from 12 to 5, overall 54 to 5)</a:t>
            </a:r>
          </a:p>
          <a:p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973AD3-5261-91FA-6F1E-0C8B083AC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242" y="2301030"/>
            <a:ext cx="7555515" cy="43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99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2DBB-C14A-8616-FFD8-50B88CB3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95DDF-59BE-8851-7B6F-A895021DE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Sandbox Execution (stager executed on sandbox machine before running dropper)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7FC146D-D03D-ACA7-A6CA-3A5F1DDF5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03" y="2672423"/>
            <a:ext cx="8310594" cy="405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32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F05E-4FD7-0ED6-41F9-239BE6E0D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Tools – VS Ease of Use</a:t>
            </a:r>
            <a:endParaRPr lang="en-US" dirty="0"/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143BB0-6379-7033-7F0F-EC86755D1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826" y="2299759"/>
            <a:ext cx="6481681" cy="435133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00B8B-B1DF-F09D-E8F8-5336E9630DA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VS templates for quick project creation</a:t>
            </a:r>
          </a:p>
        </p:txBody>
      </p:sp>
    </p:spTree>
    <p:extLst>
      <p:ext uri="{BB962C8B-B14F-4D97-AF65-F5344CB8AC3E}">
        <p14:creationId xmlns:p14="http://schemas.microsoft.com/office/powerpoint/2010/main" val="3918780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F6F7-EF78-64B6-9D93-BFF7FACB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feature -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2029A-D9D6-38EC-1827-9D6254A86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374151"/>
                </a:solidFill>
                <a:latin typeface="Söhne"/>
              </a:rPr>
              <a:t>Every static header feature from the PE file is being processed into a single feature vector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374151"/>
                </a:solidFill>
                <a:latin typeface="Söhne"/>
              </a:rPr>
              <a:t>Selected top 14 most influential header features from the PE file were used for classification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374151"/>
                </a:solidFill>
                <a:latin typeface="Söhne"/>
              </a:rPr>
              <a:t>We selected the features using the </a:t>
            </a:r>
            <a:r>
              <a:rPr lang="en-US" dirty="0" err="1"/>
              <a:t>RandomForest</a:t>
            </a:r>
            <a:r>
              <a:rPr lang="en-US" dirty="0"/>
              <a:t> (</a:t>
            </a:r>
            <a:r>
              <a:rPr lang="en-US" altLang="zh-CN" dirty="0" err="1"/>
              <a:t>n_</a:t>
            </a:r>
            <a:r>
              <a:rPr lang="en-US" dirty="0" err="1"/>
              <a:t>estimators</a:t>
            </a:r>
            <a:r>
              <a:rPr lang="en-US" dirty="0"/>
              <a:t>=1000, </a:t>
            </a:r>
            <a:r>
              <a:rPr lang="en-US" dirty="0" err="1"/>
              <a:t>max_depth</a:t>
            </a:r>
            <a:r>
              <a:rPr lang="en-US" dirty="0"/>
              <a:t>=5) 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classifier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dirty="0">
                <a:solidFill>
                  <a:srgbClr val="374151"/>
                </a:solidFill>
                <a:latin typeface="Söhne"/>
              </a:rPr>
            </a:br>
            <a:endParaRPr lang="en-US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00000"/>
              </a:lnSpc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9624893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D31E-DCC2-AFC2-013E-6A48E1E3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968" cy="1325563"/>
          </a:xfrm>
        </p:spPr>
        <p:txBody>
          <a:bodyPr/>
          <a:lstStyle/>
          <a:p>
            <a:r>
              <a:rPr lang="en-US" dirty="0"/>
              <a:t>Additional Tools – Creating Encoded Resources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E0A98E09-EC09-4DBE-E2C7-7F358244A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502" y="2292959"/>
            <a:ext cx="3954995" cy="435133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3EE21-AE8C-ABD6-A9C2-20222647A26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Program to perform XOR encryption and Base64 encoding of files</a:t>
            </a:r>
          </a:p>
        </p:txBody>
      </p:sp>
    </p:spTree>
    <p:extLst>
      <p:ext uri="{BB962C8B-B14F-4D97-AF65-F5344CB8AC3E}">
        <p14:creationId xmlns:p14="http://schemas.microsoft.com/office/powerpoint/2010/main" val="3325892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A3C7-6F3B-40C5-0FEE-E15B04A5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Tools – Creating ROT1 int Arrays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AA41AD5-D334-B690-E682-C29748E27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635" y="2367492"/>
            <a:ext cx="36981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4C95107-F8B4-EB82-395C-D2DFE1BAD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65" y="2699853"/>
            <a:ext cx="4305901" cy="347711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0679-9447-6036-3490-8D595BA772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Program to perform ROTX encoding of API strings</a:t>
            </a:r>
          </a:p>
        </p:txBody>
      </p:sp>
    </p:spTree>
    <p:extLst>
      <p:ext uri="{BB962C8B-B14F-4D97-AF65-F5344CB8AC3E}">
        <p14:creationId xmlns:p14="http://schemas.microsoft.com/office/powerpoint/2010/main" val="38835301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12A6-D6E5-234A-864B-454880DE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Tools – Testing Yasir’s Vulnerability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C0A48784-7692-00E7-2706-F7630CFE7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33" y="2404533"/>
            <a:ext cx="4336933" cy="426117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2563A-D804-5592-8AA7-B63791677E9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Program to test if samples exploit Yasir’s model</a:t>
            </a:r>
          </a:p>
        </p:txBody>
      </p:sp>
    </p:spTree>
    <p:extLst>
      <p:ext uri="{BB962C8B-B14F-4D97-AF65-F5344CB8AC3E}">
        <p14:creationId xmlns:p14="http://schemas.microsoft.com/office/powerpoint/2010/main" val="7755603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C1DA0-A65D-9CEF-DE10-A36BD19D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EDCC4-37CC-D237-20DA-D4FCEF328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Embed dropper in different file type</a:t>
            </a:r>
          </a:p>
          <a:p>
            <a:pPr lvl="1"/>
            <a:r>
              <a:rPr lang="en-US" dirty="0"/>
              <a:t>Python executable (auto-</a:t>
            </a:r>
            <a:r>
              <a:rPr lang="en-US" dirty="0" err="1"/>
              <a:t>py</a:t>
            </a:r>
            <a:r>
              <a:rPr lang="en-US" dirty="0"/>
              <a:t>-to-exe)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pPr lvl="1"/>
            <a:r>
              <a:rPr lang="en-US" dirty="0" err="1"/>
              <a:t>Excell</a:t>
            </a:r>
            <a:r>
              <a:rPr lang="en-US" dirty="0"/>
              <a:t> plugin (XLL) [</a:t>
            </a:r>
            <a:r>
              <a:rPr lang="en-US" dirty="0">
                <a:hlinkClick r:id="rId4"/>
              </a:rPr>
              <a:t>1</a:t>
            </a:r>
            <a:r>
              <a:rPr lang="en-US" dirty="0"/>
              <a:t>] [</a:t>
            </a:r>
            <a:r>
              <a:rPr lang="en-US" dirty="0">
                <a:hlinkClick r:id="rId5"/>
              </a:rPr>
              <a:t>2</a:t>
            </a:r>
            <a:r>
              <a:rPr lang="en-US" dirty="0"/>
              <a:t>]</a:t>
            </a:r>
          </a:p>
          <a:p>
            <a:pPr lvl="1"/>
            <a:endParaRPr lang="en-US" dirty="0"/>
          </a:p>
          <a:p>
            <a:r>
              <a:rPr lang="en-US" dirty="0"/>
              <a:t>Incorporate different method to launch process</a:t>
            </a:r>
          </a:p>
          <a:p>
            <a:pPr lvl="1"/>
            <a:r>
              <a:rPr lang="en-US" dirty="0"/>
              <a:t>Inject into own process then return execution after [</a:t>
            </a:r>
            <a:r>
              <a:rPr lang="en-US" dirty="0">
                <a:hlinkClick r:id="rId6"/>
              </a:rPr>
              <a:t>1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Doppelg</a:t>
            </a:r>
            <a:r>
              <a:rPr lang="az-Cyrl-AZ" dirty="0"/>
              <a:t>ӓ</a:t>
            </a:r>
            <a:r>
              <a:rPr lang="en-US" dirty="0"/>
              <a:t>ng another legitimate process [</a:t>
            </a:r>
            <a:r>
              <a:rPr lang="en-US" dirty="0">
                <a:hlinkClick r:id="rId7"/>
              </a:rPr>
              <a:t>1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Add more sandbox and debugger detection methods</a:t>
            </a:r>
          </a:p>
          <a:p>
            <a:pPr lvl="1"/>
            <a:r>
              <a:rPr lang="en-US" dirty="0"/>
              <a:t>Wait to execute until after reboot [</a:t>
            </a:r>
            <a:r>
              <a:rPr lang="en-US" dirty="0">
                <a:hlinkClick r:id="rId8"/>
              </a:rPr>
              <a:t>1</a:t>
            </a:r>
            <a:r>
              <a:rPr lang="en-US" dirty="0"/>
              <a:t>] </a:t>
            </a:r>
          </a:p>
          <a:p>
            <a:pPr lvl="1"/>
            <a:r>
              <a:rPr lang="en-US" dirty="0"/>
              <a:t>Lock kernel32.dll to prevent analysis programs from using [</a:t>
            </a:r>
            <a:r>
              <a:rPr lang="en-US" dirty="0">
                <a:hlinkClick r:id="rId9"/>
              </a:rPr>
              <a:t>2</a:t>
            </a:r>
            <a:r>
              <a:rPr lang="en-US" dirty="0"/>
              <a:t>]</a:t>
            </a:r>
          </a:p>
          <a:p>
            <a:pPr lvl="1"/>
            <a:endParaRPr lang="en-US" dirty="0"/>
          </a:p>
          <a:p>
            <a:r>
              <a:rPr lang="en-US" dirty="0"/>
              <a:t>Self patch </a:t>
            </a:r>
            <a:r>
              <a:rPr lang="en-US" dirty="0" err="1"/>
              <a:t>NumberOfSections</a:t>
            </a:r>
            <a:r>
              <a:rPr lang="en-US" dirty="0"/>
              <a:t> to remove stager and still bypass </a:t>
            </a:r>
            <a:r>
              <a:rPr lang="en-US" dirty="0" err="1"/>
              <a:t>is_packed</a:t>
            </a:r>
            <a:r>
              <a:rPr lang="en-US" dirty="0"/>
              <a:t> test</a:t>
            </a:r>
          </a:p>
          <a:p>
            <a:pPr lvl="1"/>
            <a:r>
              <a:rPr lang="en-US" dirty="0"/>
              <a:t>Create program with 1 section of assembly instructions for updating </a:t>
            </a:r>
            <a:r>
              <a:rPr lang="en-US" dirty="0" err="1"/>
              <a:t>NumberOfSections</a:t>
            </a:r>
            <a:r>
              <a:rPr lang="en-US" dirty="0"/>
              <a:t> and </a:t>
            </a:r>
            <a:r>
              <a:rPr lang="en-US" dirty="0" err="1"/>
              <a:t>BaseOfCode</a:t>
            </a:r>
            <a:r>
              <a:rPr lang="en-US" dirty="0"/>
              <a:t>, then restart the executable</a:t>
            </a:r>
          </a:p>
        </p:txBody>
      </p:sp>
    </p:spTree>
    <p:extLst>
      <p:ext uri="{BB962C8B-B14F-4D97-AF65-F5344CB8AC3E}">
        <p14:creationId xmlns:p14="http://schemas.microsoft.com/office/powerpoint/2010/main" val="3331146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F6F7-EF78-64B6-9D93-BFF7FACB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feature – 14 selected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2029A-D9D6-38EC-1827-9D6254A86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FILE_HEADER.MACHINE - target architecture for the file (e.g., Intel x86, AMD64, ARM).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FILE_HEADER.CHARACTERISTICS</a:t>
            </a:r>
            <a:r>
              <a:rPr lang="en-US" sz="2400" dirty="0">
                <a:solidFill>
                  <a:srgbClr val="374151"/>
                </a:solidFill>
                <a:latin typeface="Söhne"/>
              </a:rPr>
              <a:t> - 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16-bit value that denotes different features and properties of the file. These features are defined using a bitwise OR combination of multiple constants that establish the traits of the executable file.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pPr marL="0" indent="0" algn="l">
              <a:buNone/>
            </a:pPr>
            <a:r>
              <a:rPr lang="en-US" sz="2400" dirty="0">
                <a:solidFill>
                  <a:srgbClr val="374151"/>
                </a:solidFill>
                <a:latin typeface="Söhne"/>
              </a:rPr>
              <a:t>FILE_HEADER.SIZEOFOPTIONALHEADER: This field specifies the size of the optional header that immediately follows the file header.</a:t>
            </a:r>
          </a:p>
          <a:p>
            <a:pPr marL="0" indent="0">
              <a:lnSpc>
                <a:spcPct val="100000"/>
              </a:lnSpc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302183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F6F7-EF78-64B6-9D93-BFF7FACB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feature – 14 selected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2029A-D9D6-38EC-1827-9D6254A86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Söhne"/>
              </a:rPr>
              <a:t>OPTIONAL_HEADER.IMAGEBASE: This field specifies the preferred address of the first byte of the image when it is loaded into memory.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Söhne"/>
              </a:rPr>
              <a:t>OPTIONAL_HEADER.MAJOROPERATINGSYSTEM: This field specifies the major version number of the operating system required to run the file.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Söhne"/>
              </a:rPr>
              <a:t>OPTIONAL_HEADER.MAJORSUBSYSTEMVERSION: This field specifies the major version number of the subsystem required to run the file.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Söhne"/>
              </a:rPr>
              <a:t>OPTIONAL_HEADER.DLLCHARACTERISTICS: This field specifies various attributes and characteristics of the file, such as whether it is a DLL or a driver.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Söhne"/>
              </a:rPr>
              <a:t>OPTIONAL_HEADER.SUBSYSTEM: This field specifies the subsystem required to run the file, such as Windows or Console.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430832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F6F7-EF78-64B6-9D93-BFF7FACB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feature – 14 selected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2029A-D9D6-38EC-1827-9D6254A86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>
                <a:solidFill>
                  <a:srgbClr val="374151"/>
                </a:solidFill>
                <a:latin typeface="Söhne"/>
              </a:rPr>
              <a:t>PE_SECTIONS.MAXENTROPY: This field represents the maximum entropy value of the binary sections of the PE file. Entropy is a measure of the randomness or unpredictability of data, and high entropy values can indicate that a section of the binary code may be obfuscated or encrypted.</a:t>
            </a:r>
          </a:p>
          <a:p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r>
              <a:rPr lang="en-US" sz="2400" dirty="0">
                <a:solidFill>
                  <a:srgbClr val="374151"/>
                </a:solidFill>
                <a:latin typeface="Söhne"/>
              </a:rPr>
              <a:t>PE_SECTIONS.MINENTROPY: This field represents the minimum entropy value of the binary sections of the PE file.</a:t>
            </a:r>
          </a:p>
          <a:p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r>
              <a:rPr lang="en-US" sz="2400" dirty="0">
                <a:solidFill>
                  <a:srgbClr val="374151"/>
                </a:solidFill>
                <a:latin typeface="Söhne"/>
              </a:rPr>
              <a:t>PE_SECTIONS.MEANENTROPY: This field represents the mean entropy value of the binary sections of the PE file.</a:t>
            </a:r>
          </a:p>
          <a:p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r>
              <a:rPr lang="en-US" sz="2400" dirty="0">
                <a:solidFill>
                  <a:srgbClr val="374151"/>
                </a:solidFill>
                <a:latin typeface="Söhne"/>
              </a:rPr>
              <a:t>RESOURCES.MAXENTROPY: This field represents the maximum entropy value of the resources section of the PE file.</a:t>
            </a:r>
          </a:p>
          <a:p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r>
              <a:rPr lang="en-US" sz="2400" dirty="0">
                <a:solidFill>
                  <a:srgbClr val="374151"/>
                </a:solidFill>
                <a:latin typeface="Söhne"/>
              </a:rPr>
              <a:t>RESOURCES.MINENTROPY: This field represents the minimum entropy value of the resources section of the PE file.</a:t>
            </a:r>
          </a:p>
          <a:p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r>
              <a:rPr lang="en-US" sz="2400" dirty="0" err="1">
                <a:solidFill>
                  <a:srgbClr val="374151"/>
                </a:solidFill>
                <a:latin typeface="Söhne"/>
              </a:rPr>
              <a:t>VS_VERSIONINFO.Length</a:t>
            </a:r>
            <a:r>
              <a:rPr lang="en-US" sz="2400" dirty="0">
                <a:solidFill>
                  <a:srgbClr val="374151"/>
                </a:solidFill>
                <a:latin typeface="Söhne"/>
              </a:rPr>
              <a:t>: This field specifies the length, in bytes, of the VS_VERSIONINFO resource.</a:t>
            </a:r>
          </a:p>
        </p:txBody>
      </p:sp>
    </p:spTree>
    <p:extLst>
      <p:ext uri="{BB962C8B-B14F-4D97-AF65-F5344CB8AC3E}">
        <p14:creationId xmlns:p14="http://schemas.microsoft.com/office/powerpoint/2010/main" val="2895776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2047</Words>
  <Application>Microsoft Office PowerPoint</Application>
  <PresentationFormat>Widescreen</PresentationFormat>
  <Paragraphs>330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Söhne</vt:lpstr>
      <vt:lpstr>Arial</vt:lpstr>
      <vt:lpstr>Calibri</vt:lpstr>
      <vt:lpstr>Calibri Light</vt:lpstr>
      <vt:lpstr>Office Theme</vt:lpstr>
      <vt:lpstr>Team 4 Final Project</vt:lpstr>
      <vt:lpstr>Submitted Model</vt:lpstr>
      <vt:lpstr>Feature Extraction - Summary</vt:lpstr>
      <vt:lpstr>Byte file</vt:lpstr>
      <vt:lpstr>ASM file</vt:lpstr>
      <vt:lpstr>Header feature - selection</vt:lpstr>
      <vt:lpstr>Header feature – 14 selected results</vt:lpstr>
      <vt:lpstr>Header feature – 14 selected results</vt:lpstr>
      <vt:lpstr>Header feature – 14 selected results</vt:lpstr>
      <vt:lpstr>Bi-gram byte feature - selection</vt:lpstr>
      <vt:lpstr>Bi-gram opcode feature - selection</vt:lpstr>
      <vt:lpstr>Tri-gram opcode feature - selection</vt:lpstr>
      <vt:lpstr>Tri-gram opcode feature - selection</vt:lpstr>
      <vt:lpstr>Weakness</vt:lpstr>
      <vt:lpstr>Result </vt:lpstr>
      <vt:lpstr>Attack</vt:lpstr>
      <vt:lpstr>Motivation</vt:lpstr>
      <vt:lpstr>Solution</vt:lpstr>
      <vt:lpstr>Baseline Attack</vt:lpstr>
      <vt:lpstr>Baseline Attack Visualization</vt:lpstr>
      <vt:lpstr>Baseline Attack Visualization</vt:lpstr>
      <vt:lpstr>Baseline Attack Visualization</vt:lpstr>
      <vt:lpstr>Baseline Attack Visualization</vt:lpstr>
      <vt:lpstr>Attack v1 Summary</vt:lpstr>
      <vt:lpstr>Attack v1 Visualization</vt:lpstr>
      <vt:lpstr>Attack v1 Visualization</vt:lpstr>
      <vt:lpstr>Attack v1 Visualization</vt:lpstr>
      <vt:lpstr>Attack v1 Visualization</vt:lpstr>
      <vt:lpstr>Attack v1 Results</vt:lpstr>
      <vt:lpstr>Attack v1 Results</vt:lpstr>
      <vt:lpstr>Attack v1 Results</vt:lpstr>
      <vt:lpstr>Attack v1 Additional Note</vt:lpstr>
      <vt:lpstr>Attack v2 Summary</vt:lpstr>
      <vt:lpstr>Attack v2 Visualization</vt:lpstr>
      <vt:lpstr>Attack v2 Visualization</vt:lpstr>
      <vt:lpstr>Attack v2 Visualization</vt:lpstr>
      <vt:lpstr>Attack v2 Visualization</vt:lpstr>
      <vt:lpstr>Attack v2 Visualization</vt:lpstr>
      <vt:lpstr>Attack v2 Visualization</vt:lpstr>
      <vt:lpstr>Attack v2 Results</vt:lpstr>
      <vt:lpstr>Attack v3 Summary</vt:lpstr>
      <vt:lpstr>Attack v3 Visualization</vt:lpstr>
      <vt:lpstr>Attack v3 Visualization</vt:lpstr>
      <vt:lpstr>Attack v3 Visualization</vt:lpstr>
      <vt:lpstr>Attack v3 Visualization</vt:lpstr>
      <vt:lpstr>Attack v3 Visualization</vt:lpstr>
      <vt:lpstr>Attack v3 Visualization</vt:lpstr>
      <vt:lpstr>Attack v3 Visualization</vt:lpstr>
      <vt:lpstr>Attack v3 Visualization</vt:lpstr>
      <vt:lpstr>Attack v3 Results</vt:lpstr>
      <vt:lpstr>Attack v3 Results</vt:lpstr>
      <vt:lpstr>Attack v4 Summary</vt:lpstr>
      <vt:lpstr>Attack v4 Visualization</vt:lpstr>
      <vt:lpstr>Attack v4 Visualization</vt:lpstr>
      <vt:lpstr>Attack v4 Visualization</vt:lpstr>
      <vt:lpstr>Attack v4 Visualization</vt:lpstr>
      <vt:lpstr>Attack v4 Results</vt:lpstr>
      <vt:lpstr>Attack v4 Results</vt:lpstr>
      <vt:lpstr>Additional Tools – VS Ease of Use</vt:lpstr>
      <vt:lpstr>Additional Tools – Creating Encoded Resources</vt:lpstr>
      <vt:lpstr>Additional Tools – Creating ROT1 int Arrays</vt:lpstr>
      <vt:lpstr>Additional Tools – Testing Yasir’s Vulnerability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4 Final Project</dc:title>
  <dc:creator>Brandon Gathright</dc:creator>
  <cp:lastModifiedBy>Peng, Yukon</cp:lastModifiedBy>
  <cp:revision>2</cp:revision>
  <dcterms:created xsi:type="dcterms:W3CDTF">2023-04-25T19:37:26Z</dcterms:created>
  <dcterms:modified xsi:type="dcterms:W3CDTF">2023-04-26T23:05:15Z</dcterms:modified>
</cp:coreProperties>
</file>